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22" r:id="rId2"/>
    <p:sldMasterId id="2147483834" r:id="rId3"/>
    <p:sldMasterId id="2147483852" r:id="rId4"/>
    <p:sldMasterId id="2147483882" r:id="rId5"/>
    <p:sldMasterId id="2147483900" r:id="rId6"/>
    <p:sldMasterId id="2147483936" r:id="rId7"/>
    <p:sldMasterId id="2147483954" r:id="rId8"/>
  </p:sldMasterIdLst>
  <p:notesMasterIdLst>
    <p:notesMasterId r:id="rId19"/>
  </p:notesMasterIdLst>
  <p:sldIdLst>
    <p:sldId id="258" r:id="rId9"/>
    <p:sldId id="256" r:id="rId10"/>
    <p:sldId id="257" r:id="rId11"/>
    <p:sldId id="259" r:id="rId12"/>
    <p:sldId id="263" r:id="rId13"/>
    <p:sldId id="261" r:id="rId14"/>
    <p:sldId id="264" r:id="rId15"/>
    <p:sldId id="260" r:id="rId16"/>
    <p:sldId id="265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6" autoAdjust="0"/>
    <p:restoredTop sz="91986" autoAdjust="0"/>
  </p:normalViewPr>
  <p:slideViewPr>
    <p:cSldViewPr snapToGrid="0">
      <p:cViewPr varScale="1">
        <p:scale>
          <a:sx n="105" d="100"/>
          <a:sy n="105" d="100"/>
        </p:scale>
        <p:origin x="2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2T03:03:52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55C7A-5C5D-4CEB-99BA-25704B836A7A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61116-0DC6-407A-BC1C-8D475BA17D8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556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799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429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868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514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807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67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115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7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79314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7989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03465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7189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33278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3938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45664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76147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80870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5661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439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0174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9895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361858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68713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10620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856660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72817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5260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8437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42321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4795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72573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442514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448403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69894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290225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5040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967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5250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9797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2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5524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0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509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7161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60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796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2455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2022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8818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9009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299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867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5116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05749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2688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112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851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2301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24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9633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9716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4533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4737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51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926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975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04367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9044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893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733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0948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08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47150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36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818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28802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75493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57707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42521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9845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2511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9736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2085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6861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76809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535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4188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42455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88424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82176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7179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9928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1964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87988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6393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981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866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74170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5752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52922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05437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77634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1821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2214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68166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3639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6816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435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13610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02424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27967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11853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1011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20201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191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79324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15853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21265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333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62970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68815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73588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6002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39123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46260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15193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88807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23004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17791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769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6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1899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5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0282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49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8810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5039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8068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1116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31087-4_4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Relationship Id="rId6" Type="http://schemas.openxmlformats.org/officeDocument/2006/relationships/hyperlink" Target="https://en.wikipedia.org/wiki/Cellular_manufacturing" TargetMode="External"/><Relationship Id="rId5" Type="http://schemas.openxmlformats.org/officeDocument/2006/relationships/hyperlink" Target="https://www.whatissixsigma.net/cellular-manufacturing/" TargetMode="External"/><Relationship Id="rId4" Type="http://schemas.openxmlformats.org/officeDocument/2006/relationships/hyperlink" Target="https://www.hindawi.com/journals/cin/2019/478785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6530" y="4600074"/>
            <a:ext cx="3821723" cy="2003926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s-ES" sz="1800" dirty="0"/>
              <a:t>Integrantes:   Alonso Robledo</a:t>
            </a:r>
            <a:br>
              <a:rPr lang="es-ES" sz="1800" dirty="0"/>
            </a:br>
            <a:r>
              <a:rPr lang="es-ES" sz="1800" dirty="0"/>
              <a:t>	   Gonzalo Astorga</a:t>
            </a:r>
            <a:br>
              <a:rPr lang="es-ES" sz="1800" dirty="0"/>
            </a:br>
            <a:r>
              <a:rPr lang="es-ES" sz="1800" dirty="0"/>
              <a:t>Asignatura:     Investigación de Operaciones</a:t>
            </a:r>
            <a:br>
              <a:rPr lang="es-ES" sz="1800" dirty="0"/>
            </a:br>
            <a:r>
              <a:rPr lang="es-ES" sz="1800" dirty="0"/>
              <a:t>Profesor:         Ricardo Soto</a:t>
            </a:r>
            <a:br>
              <a:rPr lang="es-ES" sz="1800" dirty="0"/>
            </a:br>
            <a:r>
              <a:rPr lang="es-ES" sz="1800" dirty="0"/>
              <a:t>	    Leslie Pérez</a:t>
            </a:r>
            <a:br>
              <a:rPr lang="es-ES" sz="1800" dirty="0"/>
            </a:br>
            <a:endParaRPr lang="es-CL" sz="1800" dirty="0"/>
          </a:p>
        </p:txBody>
      </p:sp>
      <p:pic>
        <p:nvPicPr>
          <p:cNvPr id="3" name="Imagen 2" descr="Imagen que contiene mesa, tabla, cuarto de hospital&#10;&#10;Descripción generada automáticamente">
            <a:extLst>
              <a:ext uri="{FF2B5EF4-FFF2-40B4-BE49-F238E27FC236}">
                <a16:creationId xmlns:a16="http://schemas.microsoft.com/office/drawing/2014/main" id="{D0B589F7-CB17-421D-9BCE-258BC119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4" y="740788"/>
            <a:ext cx="5577466" cy="48612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B4C7793-680E-40CF-B9EC-CF69956CF86A}"/>
              </a:ext>
            </a:extLst>
          </p:cNvPr>
          <p:cNvSpPr/>
          <p:nvPr/>
        </p:nvSpPr>
        <p:spPr>
          <a:xfrm>
            <a:off x="7655032" y="1850712"/>
            <a:ext cx="1928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MCDP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14:cNvPr>
              <p14:cNvContentPartPr/>
              <p14:nvPr/>
            </p14:nvContentPartPr>
            <p14:xfrm>
              <a:off x="481860" y="-1308720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20" y="-13173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5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BC748-D040-4CE6-B9B3-4283E8C7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372" y="5808473"/>
            <a:ext cx="8133478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Gracias por su atención</a:t>
            </a:r>
          </a:p>
        </p:txBody>
      </p:sp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7689CEA3-DB73-4774-85CB-5DF1DD66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986217"/>
            <a:ext cx="2880232" cy="288023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356E7885-2B21-43DC-9430-7C447299ABE8}"/>
              </a:ext>
            </a:extLst>
          </p:cNvPr>
          <p:cNvSpPr/>
          <p:nvPr/>
        </p:nvSpPr>
        <p:spPr>
          <a:xfrm>
            <a:off x="155448" y="3962535"/>
            <a:ext cx="1210665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</a:rPr>
              <a:t>https://n9.cl/cuu0v  </a:t>
            </a:r>
            <a:r>
              <a:rPr lang="es-E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https://pancitoconquesito.github.io/MCDP/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F777652-83DE-4D7E-9909-628DCB9E9B9A}"/>
              </a:ext>
            </a:extLst>
          </p:cNvPr>
          <p:cNvSpPr/>
          <p:nvPr/>
        </p:nvSpPr>
        <p:spPr>
          <a:xfrm>
            <a:off x="2963350" y="136719"/>
            <a:ext cx="62621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Más información en</a:t>
            </a:r>
          </a:p>
        </p:txBody>
      </p:sp>
    </p:spTree>
    <p:extLst>
      <p:ext uri="{BB962C8B-B14F-4D97-AF65-F5344CB8AC3E}">
        <p14:creationId xmlns:p14="http://schemas.microsoft.com/office/powerpoint/2010/main" val="6021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lego, juguete, tabla, pastel&#10;&#10;Descripción generada automáticamente">
            <a:extLst>
              <a:ext uri="{FF2B5EF4-FFF2-40B4-BE49-F238E27FC236}">
                <a16:creationId xmlns:a16="http://schemas.microsoft.com/office/drawing/2014/main" id="{F15D4DA1-8A85-4418-93BB-EFDF3289BC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22" r="-3274"/>
          <a:stretch/>
        </p:blipFill>
        <p:spPr>
          <a:xfrm>
            <a:off x="-397742" y="-942136"/>
            <a:ext cx="13313642" cy="79983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26D94B-292F-4AC7-972A-7AC86C067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79" y="2915239"/>
            <a:ext cx="12319000" cy="867533"/>
          </a:xfrm>
        </p:spPr>
        <p:txBody>
          <a:bodyPr>
            <a:normAutofit fontScale="90000"/>
          </a:bodyPr>
          <a:lstStyle/>
          <a:p>
            <a:pPr algn="ctr">
              <a:spcBef>
                <a:spcPts val="500"/>
              </a:spcBef>
            </a:pPr>
            <a:r>
              <a:rPr lang="es-CL" sz="6100" b="1" spc="10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Celdas de Manufactura</a:t>
            </a:r>
            <a:endParaRPr lang="es-CL" sz="6100" b="1" spc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109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472" y="-54586"/>
            <a:ext cx="9144000" cy="1883386"/>
          </a:xfrm>
        </p:spPr>
        <p:txBody>
          <a:bodyPr>
            <a:normAutofit/>
          </a:bodyPr>
          <a:lstStyle/>
          <a:p>
            <a:r>
              <a:rPr lang="es-CL" sz="4000" b="1" dirty="0"/>
              <a:t>Manufacturing Cell Design Problem </a:t>
            </a:r>
            <a:r>
              <a:rPr lang="es-CL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(MCDP)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EBA36B9B-5950-461E-974C-FC3DA582E303}"/>
              </a:ext>
            </a:extLst>
          </p:cNvPr>
          <p:cNvSpPr txBox="1">
            <a:spLocks/>
          </p:cNvSpPr>
          <p:nvPr/>
        </p:nvSpPr>
        <p:spPr>
          <a:xfrm>
            <a:off x="-1324303" y="1828800"/>
            <a:ext cx="9144000" cy="60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chemeClr val="tx2">
                    <a:lumMod val="90000"/>
                  </a:schemeClr>
                </a:solidFill>
              </a:rPr>
              <a:t>Problema de diseño de celdas de manufactura</a:t>
            </a:r>
            <a:endParaRPr lang="es-CL" sz="18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Imagen 7" descr="Dibujo de ingeniería&#10;&#10;Descripción generada automáticamente">
            <a:extLst>
              <a:ext uri="{FF2B5EF4-FFF2-40B4-BE49-F238E27FC236}">
                <a16:creationId xmlns:a16="http://schemas.microsoft.com/office/drawing/2014/main" id="{456EABDB-DFCF-47FB-8DFB-57294B293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11" y="1828800"/>
            <a:ext cx="89328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/>
          </a:bodyPr>
          <a:lstStyle/>
          <a:p>
            <a:r>
              <a:rPr lang="es-ES" sz="3800" dirty="0"/>
              <a:t>Modelo matemático</a:t>
            </a:r>
            <a:endParaRPr lang="es-CL" sz="3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1D8A678-1651-48EE-A375-3818FE3344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8"/>
          <a:stretch/>
        </p:blipFill>
        <p:spPr>
          <a:xfrm>
            <a:off x="65971" y="203823"/>
            <a:ext cx="5746437" cy="1507038"/>
          </a:xfrm>
          <a:prstGeom prst="rect">
            <a:avLst/>
          </a:prstGeom>
          <a:effectLst/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D3982B1B-1214-43FD-B39B-69F680ACA1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" y="4088235"/>
            <a:ext cx="4718084" cy="2714553"/>
          </a:xfrm>
          <a:prstGeom prst="rect">
            <a:avLst/>
          </a:prstGeom>
          <a:effectLst/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9E3A8DC-EED3-4E9F-8969-9ACB0ABF54EE}"/>
              </a:ext>
            </a:extLst>
          </p:cNvPr>
          <p:cNvSpPr/>
          <p:nvPr/>
        </p:nvSpPr>
        <p:spPr>
          <a:xfrm>
            <a:off x="1758855" y="1710862"/>
            <a:ext cx="5746437" cy="328023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4" name="Imagen 23" descr="Forma&#10;&#10;Descripción generada automáticamente con confianza media">
            <a:extLst>
              <a:ext uri="{FF2B5EF4-FFF2-40B4-BE49-F238E27FC236}">
                <a16:creationId xmlns:a16="http://schemas.microsoft.com/office/drawing/2014/main" id="{3F5D4A34-C479-4DBF-97D3-1BA9FE4D1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91" y="4177749"/>
            <a:ext cx="4161992" cy="52996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A9D8C30-E07B-40AB-99FC-CC21B89F5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135" y="3168879"/>
            <a:ext cx="4586265" cy="6562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ECEB4556-4E2A-48E9-A677-DC8356D5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3135" y="2065622"/>
            <a:ext cx="4462462" cy="63313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6ED9B93F-0D74-43D9-91C1-D18BA9195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071" y="1797751"/>
            <a:ext cx="4931635" cy="26760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715048F-6F23-4892-8666-7AD4841DA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7083" y="2883227"/>
            <a:ext cx="4937609" cy="288166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8D5C267-0D41-47EC-B246-78B6F4224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16" y="3976969"/>
            <a:ext cx="4586265" cy="1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272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/>
          </a:bodyPr>
          <a:lstStyle/>
          <a:p>
            <a:r>
              <a:rPr lang="es-ES" sz="3800" dirty="0"/>
              <a:t>Modelo matemático</a:t>
            </a:r>
            <a:endParaRPr lang="es-CL" sz="3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260C3F4F-7934-46B9-AAE2-4EC3AE09B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8"/>
          <a:stretch/>
        </p:blipFill>
        <p:spPr>
          <a:xfrm>
            <a:off x="65971" y="203823"/>
            <a:ext cx="5746437" cy="1507038"/>
          </a:xfrm>
          <a:prstGeom prst="rect">
            <a:avLst/>
          </a:prstGeom>
          <a:effectLst/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7832C3B-58F9-4895-8916-E29E83CD7D7B}"/>
              </a:ext>
            </a:extLst>
          </p:cNvPr>
          <p:cNvSpPr/>
          <p:nvPr/>
        </p:nvSpPr>
        <p:spPr>
          <a:xfrm>
            <a:off x="451559" y="1939874"/>
            <a:ext cx="6965076" cy="533205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DBD4B5-E8EC-4B77-B5C7-3410E7F12A36}"/>
              </a:ext>
            </a:extLst>
          </p:cNvPr>
          <p:cNvSpPr txBox="1"/>
          <p:nvPr/>
        </p:nvSpPr>
        <p:spPr>
          <a:xfrm>
            <a:off x="506543" y="1988367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Función objetivo :</a:t>
            </a:r>
            <a:endParaRPr lang="es-CL" sz="2400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6563B0C-F8C5-4156-B3C5-FE1DB9A0CB2F}"/>
              </a:ext>
            </a:extLst>
          </p:cNvPr>
          <p:cNvSpPr/>
          <p:nvPr/>
        </p:nvSpPr>
        <p:spPr>
          <a:xfrm>
            <a:off x="955652" y="2632583"/>
            <a:ext cx="6201472" cy="2103339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67BD9C-B96F-433B-984C-A1B4C87F52A9}"/>
              </a:ext>
            </a:extLst>
          </p:cNvPr>
          <p:cNvSpPr txBox="1"/>
          <p:nvPr/>
        </p:nvSpPr>
        <p:spPr>
          <a:xfrm>
            <a:off x="1301058" y="2941940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Una Máquina puede pertenecer sólo a una Celda.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3608573-4760-4416-9E7B-B55FF41CA667}"/>
              </a:ext>
            </a:extLst>
          </p:cNvPr>
          <p:cNvSpPr txBox="1"/>
          <p:nvPr/>
        </p:nvSpPr>
        <p:spPr>
          <a:xfrm>
            <a:off x="1312525" y="3408125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Una Parte puede pertenecer sólo a una Celda.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A8F926-EB0C-4AFF-87F1-8FEAB87759D6}"/>
              </a:ext>
            </a:extLst>
          </p:cNvPr>
          <p:cNvSpPr txBox="1"/>
          <p:nvPr/>
        </p:nvSpPr>
        <p:spPr>
          <a:xfrm>
            <a:off x="1339775" y="3939166"/>
            <a:ext cx="315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El número de Máquina en una Celda no debe ser mayor al máximo permitido.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A4214187-D588-4015-B700-EA5B1CFEA2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" y="4088235"/>
            <a:ext cx="4718084" cy="2714553"/>
          </a:xfrm>
          <a:prstGeom prst="rect">
            <a:avLst/>
          </a:prstGeom>
          <a:effectLst/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312BCD-539C-4E63-B06F-118FF29D1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4" y="1999421"/>
            <a:ext cx="5085714" cy="4190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813780-AC39-415D-A77A-7B33F1A8C6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2984253"/>
            <a:ext cx="2111064" cy="3166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B5C73AF-8196-47D6-96F6-18379FD4D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3488833"/>
            <a:ext cx="2137108" cy="32380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AF4EA79-7F6C-45B8-9ED0-2FD660C1B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4047573"/>
            <a:ext cx="2334361" cy="3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108736"/>
            <a:ext cx="9144000" cy="888061"/>
          </a:xfrm>
        </p:spPr>
        <p:txBody>
          <a:bodyPr>
            <a:normAutofit/>
          </a:bodyPr>
          <a:lstStyle/>
          <a:p>
            <a:r>
              <a:rPr lang="es-ES" dirty="0"/>
              <a:t>Instancia del problema</a:t>
            </a:r>
            <a:endParaRPr lang="es-CL" dirty="0"/>
          </a:p>
        </p:txBody>
      </p:sp>
      <p:pic>
        <p:nvPicPr>
          <p:cNvPr id="3" name="Imagen 2" descr="Imagen que contiene transporte, satélite, barco, lego&#10;&#10;Descripción generada automáticamente">
            <a:extLst>
              <a:ext uri="{FF2B5EF4-FFF2-40B4-BE49-F238E27FC236}">
                <a16:creationId xmlns:a16="http://schemas.microsoft.com/office/drawing/2014/main" id="{A01CBF20-6647-46D2-A185-565F0F7E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" y="996797"/>
            <a:ext cx="11037346" cy="5518673"/>
          </a:xfrm>
          <a:prstGeom prst="rect">
            <a:avLst/>
          </a:prstGeom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845D298D-8148-4B62-B4A6-6DED5115F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7474" r="59908" b="67343"/>
          <a:stretch/>
        </p:blipFill>
        <p:spPr>
          <a:xfrm>
            <a:off x="8802916" y="5352926"/>
            <a:ext cx="3190070" cy="130121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DF596A-CAE9-4F2D-BEF6-8DE3F0526D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3" t="3620"/>
          <a:stretch/>
        </p:blipFill>
        <p:spPr>
          <a:xfrm>
            <a:off x="1200053" y="1788149"/>
            <a:ext cx="3334019" cy="226850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2DD8481-52F2-4BAF-B782-24F90175A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0823" y="1765714"/>
            <a:ext cx="1448002" cy="2562583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FB7131-3E8D-42FB-8AB7-7AE258A9A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576" y="1714260"/>
            <a:ext cx="1419423" cy="3429479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74780AB-E6D3-4070-A34D-7A7E13B5C1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53" y="4218673"/>
            <a:ext cx="3360750" cy="226850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087666B-6E74-459D-83A3-813A40A6F8F1}"/>
              </a:ext>
            </a:extLst>
          </p:cNvPr>
          <p:cNvSpPr txBox="1"/>
          <p:nvPr/>
        </p:nvSpPr>
        <p:spPr>
          <a:xfrm>
            <a:off x="1439962" y="1207807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Maquina-Parte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6C80CF-8294-43B5-AF18-0C09549E6DFD}"/>
              </a:ext>
            </a:extLst>
          </p:cNvPr>
          <p:cNvSpPr txBox="1"/>
          <p:nvPr/>
        </p:nvSpPr>
        <p:spPr>
          <a:xfrm>
            <a:off x="5117675" y="1240335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Maquina-Celda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DDDBC36-FBE5-4763-AD59-D935D934FFA4}"/>
              </a:ext>
            </a:extLst>
          </p:cNvPr>
          <p:cNvSpPr txBox="1"/>
          <p:nvPr/>
        </p:nvSpPr>
        <p:spPr>
          <a:xfrm>
            <a:off x="8181722" y="1232378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Parte-Celda</a:t>
            </a:r>
          </a:p>
        </p:txBody>
      </p:sp>
    </p:spTree>
    <p:extLst>
      <p:ext uri="{BB962C8B-B14F-4D97-AF65-F5344CB8AC3E}">
        <p14:creationId xmlns:p14="http://schemas.microsoft.com/office/powerpoint/2010/main" val="41197410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108736"/>
            <a:ext cx="9144000" cy="888061"/>
          </a:xfrm>
        </p:spPr>
        <p:txBody>
          <a:bodyPr>
            <a:normAutofit/>
          </a:bodyPr>
          <a:lstStyle/>
          <a:p>
            <a:r>
              <a:rPr lang="es-ES" dirty="0"/>
              <a:t>Instancia del problema</a:t>
            </a:r>
            <a:endParaRPr lang="es-CL" dirty="0"/>
          </a:p>
        </p:txBody>
      </p:sp>
      <p:pic>
        <p:nvPicPr>
          <p:cNvPr id="3" name="Imagen 2" descr="Imagen que contiene transporte, satélite, barco, lego&#10;&#10;Descripción generada automáticamente">
            <a:extLst>
              <a:ext uri="{FF2B5EF4-FFF2-40B4-BE49-F238E27FC236}">
                <a16:creationId xmlns:a16="http://schemas.microsoft.com/office/drawing/2014/main" id="{A01CBF20-6647-46D2-A185-565F0F7E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" y="996797"/>
            <a:ext cx="11037346" cy="5518673"/>
          </a:xfrm>
          <a:prstGeom prst="rect">
            <a:avLst/>
          </a:prstGeom>
        </p:spPr>
      </p:pic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BE70D9AF-C19E-4EC3-9A9D-AA827B0E54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6434" r="50105" b="67671"/>
          <a:stretch/>
        </p:blipFill>
        <p:spPr>
          <a:xfrm>
            <a:off x="8830859" y="5315442"/>
            <a:ext cx="3241372" cy="132214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C5882D-432F-4D33-988E-FE20458C2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044" y="1719856"/>
            <a:ext cx="2691353" cy="239034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68BA5A-E47A-4F09-A867-6738D0F3F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044" y="4238383"/>
            <a:ext cx="2691353" cy="2399200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FA7756-433B-44BD-B0F2-E157A9A05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948" y="1853205"/>
            <a:ext cx="1457528" cy="25911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EF17515-A3AF-49C7-AA08-372EB9D499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4368" y="1862732"/>
            <a:ext cx="1419423" cy="2581635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6D26E4-7ECA-4705-9668-D65351B725CA}"/>
              </a:ext>
            </a:extLst>
          </p:cNvPr>
          <p:cNvSpPr txBox="1"/>
          <p:nvPr/>
        </p:nvSpPr>
        <p:spPr>
          <a:xfrm>
            <a:off x="1439962" y="1207807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Maquina-Parte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46B3AE6-39EF-4888-AA68-B8C9D2A6B66E}"/>
              </a:ext>
            </a:extLst>
          </p:cNvPr>
          <p:cNvSpPr txBox="1"/>
          <p:nvPr/>
        </p:nvSpPr>
        <p:spPr>
          <a:xfrm>
            <a:off x="5117675" y="1240335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Maquina-Celda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97186D5-3FEC-43A4-A714-711AF274A6B0}"/>
              </a:ext>
            </a:extLst>
          </p:cNvPr>
          <p:cNvSpPr txBox="1"/>
          <p:nvPr/>
        </p:nvSpPr>
        <p:spPr>
          <a:xfrm>
            <a:off x="8181722" y="1232378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Parte-Celda</a:t>
            </a:r>
          </a:p>
        </p:txBody>
      </p:sp>
    </p:spTree>
    <p:extLst>
      <p:ext uri="{BB962C8B-B14F-4D97-AF65-F5344CB8AC3E}">
        <p14:creationId xmlns:p14="http://schemas.microsoft.com/office/powerpoint/2010/main" val="35469097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47D177-EC72-4560-800F-2DCD9F53A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6813" y="639097"/>
            <a:ext cx="3736257" cy="3686015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Casos reales</a:t>
            </a:r>
            <a:endParaRPr lang="es-CL" sz="6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B8A80-9187-40DD-99BC-2437EF8C1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44" y="0"/>
            <a:ext cx="3633464" cy="3355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38E061-DB3A-4061-8101-5E4486AC7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2" r="13955" b="-2"/>
          <a:stretch/>
        </p:blipFill>
        <p:spPr>
          <a:xfrm>
            <a:off x="3789574" y="10"/>
            <a:ext cx="3629320" cy="3355932"/>
          </a:xfrm>
          <a:prstGeom prst="rect">
            <a:avLst/>
          </a:prstGeom>
        </p:spPr>
      </p:pic>
      <p:pic>
        <p:nvPicPr>
          <p:cNvPr id="6" name="Imagen 5" descr="Un tren en la vía pública con edificios de fondo&#10;&#10;Descripción generada automáticamente con confianza baja">
            <a:extLst>
              <a:ext uri="{FF2B5EF4-FFF2-40B4-BE49-F238E27FC236}">
                <a16:creationId xmlns:a16="http://schemas.microsoft.com/office/drawing/2014/main" id="{8D2CED59-A1E4-4C1F-990C-12C9D8153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19040"/>
          <a:stretch/>
        </p:blipFill>
        <p:spPr>
          <a:xfrm>
            <a:off x="-4740" y="3494690"/>
            <a:ext cx="7423634" cy="28396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325C8-8BF3-48CB-B10F-B02D9ACDC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537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6">
            <a:extLst>
              <a:ext uri="{FF2B5EF4-FFF2-40B4-BE49-F238E27FC236}">
                <a16:creationId xmlns:a16="http://schemas.microsoft.com/office/drawing/2014/main" id="{2AA1D355-9E6B-4B04-A5BF-A263AF44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DDF044F3-1DA9-46ED-B8BC-1581F2AC9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459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356E7885-2B21-43DC-9430-7C447299ABE8}"/>
              </a:ext>
            </a:extLst>
          </p:cNvPr>
          <p:cNvSpPr/>
          <p:nvPr/>
        </p:nvSpPr>
        <p:spPr>
          <a:xfrm>
            <a:off x="3127248" y="1969143"/>
            <a:ext cx="6803136" cy="25385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https://link.springer.com/chapter/10.1007/978-3-642-31087-4_42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https://www.hindawi.com/journals/cin/2019/4787856/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https://www.whatissixsigma.net/cellular-manufacturing/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https://en.wikipedia.org/wiki/Cellular_manufacturing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F777652-83DE-4D7E-9909-628DCB9E9B9A}"/>
              </a:ext>
            </a:extLst>
          </p:cNvPr>
          <p:cNvSpPr/>
          <p:nvPr/>
        </p:nvSpPr>
        <p:spPr>
          <a:xfrm>
            <a:off x="2964938" y="383607"/>
            <a:ext cx="62621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32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ibliografía</a:t>
            </a:r>
          </a:p>
        </p:txBody>
      </p:sp>
    </p:spTree>
    <p:extLst>
      <p:ext uri="{BB962C8B-B14F-4D97-AF65-F5344CB8AC3E}">
        <p14:creationId xmlns:p14="http://schemas.microsoft.com/office/powerpoint/2010/main" val="403822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5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7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8.xml><?xml version="1.0" encoding="utf-8"?>
<a:theme xmlns:a="http://schemas.openxmlformats.org/drawingml/2006/main" name="1_Sector">
  <a:themeElements>
    <a:clrScheme name="Sector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923</TotalTime>
  <Words>184</Words>
  <Application>Microsoft Office PowerPoint</Application>
  <PresentationFormat>Panorámica</PresentationFormat>
  <Paragraphs>35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10</vt:i4>
      </vt:variant>
    </vt:vector>
  </HeadingPairs>
  <TitlesOfParts>
    <vt:vector size="27" baseType="lpstr">
      <vt:lpstr>AngsanaUPC</vt:lpstr>
      <vt:lpstr>Arial</vt:lpstr>
      <vt:lpstr>Arial</vt:lpstr>
      <vt:lpstr>Bookman Old Style</vt:lpstr>
      <vt:lpstr>Calibri</vt:lpstr>
      <vt:lpstr>Calibri Light</vt:lpstr>
      <vt:lpstr>Century Gothic</vt:lpstr>
      <vt:lpstr>Rockwell</vt:lpstr>
      <vt:lpstr>Wingdings 3</vt:lpstr>
      <vt:lpstr>Sector</vt:lpstr>
      <vt:lpstr>1_Retrospección</vt:lpstr>
      <vt:lpstr>1_Ion</vt:lpstr>
      <vt:lpstr>Retrospección</vt:lpstr>
      <vt:lpstr>2_Ion</vt:lpstr>
      <vt:lpstr>Ion</vt:lpstr>
      <vt:lpstr>Damask</vt:lpstr>
      <vt:lpstr>1_Sector</vt:lpstr>
      <vt:lpstr>Integrantes:   Alonso Robledo     Gonzalo Astorga Asignatura:     Investigación de Operaciones Profesor:         Ricardo Soto      Leslie Pérez </vt:lpstr>
      <vt:lpstr>Celdas de Manufactura</vt:lpstr>
      <vt:lpstr>Manufacturing Cell Design Problem (MCDP)</vt:lpstr>
      <vt:lpstr>Modelo matemático</vt:lpstr>
      <vt:lpstr>Modelo matemático</vt:lpstr>
      <vt:lpstr>Instancia del problema</vt:lpstr>
      <vt:lpstr>Instancia del problema</vt:lpstr>
      <vt:lpstr>Casos reales</vt:lpstr>
      <vt:lpstr>Presentación de PowerPoint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Astorga Castillo</dc:creator>
  <cp:lastModifiedBy>Gonzalo Astorga Castillo</cp:lastModifiedBy>
  <cp:revision>45</cp:revision>
  <dcterms:created xsi:type="dcterms:W3CDTF">2021-04-22T00:05:09Z</dcterms:created>
  <dcterms:modified xsi:type="dcterms:W3CDTF">2021-04-26T03:40:02Z</dcterms:modified>
</cp:coreProperties>
</file>